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13694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162748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EC3C11-3EC6-4F8A-99AC-1E6C64A2161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8526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64909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EC3C11-3EC6-4F8A-99AC-1E6C64A2161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2465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3410810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1933364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4261562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304785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8CEB82-0428-4ECE-9978-C9A605FF6090}"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102096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146120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8CEB82-0428-4ECE-9978-C9A605FF6090}"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337738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8CEB82-0428-4ECE-9978-C9A605FF6090}"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2510432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8CEB82-0428-4ECE-9978-C9A605FF6090}"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256128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3719922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8CEB82-0428-4ECE-9978-C9A605FF6090}"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EC3C11-3EC6-4F8A-99AC-1E6C64A2161A}" type="slidenum">
              <a:rPr lang="en-US" smtClean="0"/>
              <a:t>‹#›</a:t>
            </a:fld>
            <a:endParaRPr lang="en-US"/>
          </a:p>
        </p:txBody>
      </p:sp>
    </p:spTree>
    <p:extLst>
      <p:ext uri="{BB962C8B-B14F-4D97-AF65-F5344CB8AC3E}">
        <p14:creationId xmlns:p14="http://schemas.microsoft.com/office/powerpoint/2010/main" val="201810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B8CEB82-0428-4ECE-9978-C9A605FF6090}" type="datetimeFigureOut">
              <a:rPr lang="en-US" smtClean="0"/>
              <a:t>3/25/2025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EC3C11-3EC6-4F8A-99AC-1E6C64A2161A}" type="slidenum">
              <a:rPr lang="en-US" smtClean="0"/>
              <a:t>‹#›</a:t>
            </a:fld>
            <a:endParaRPr lang="en-US"/>
          </a:p>
        </p:txBody>
      </p:sp>
    </p:spTree>
    <p:extLst>
      <p:ext uri="{BB962C8B-B14F-4D97-AF65-F5344CB8AC3E}">
        <p14:creationId xmlns:p14="http://schemas.microsoft.com/office/powerpoint/2010/main" val="381720449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87537"/>
          </a:xfrm>
        </p:spPr>
        <p:txBody>
          <a:bodyPr>
            <a:normAutofit/>
          </a:bodyPr>
          <a:lstStyle/>
          <a:p>
            <a:r>
              <a:rPr lang="en-US" dirty="0" smtClean="0"/>
              <a:t>Money Matters Topic 11</a:t>
            </a:r>
            <a:endParaRPr lang="en-US" dirty="0"/>
          </a:p>
        </p:txBody>
      </p:sp>
      <p:sp>
        <p:nvSpPr>
          <p:cNvPr id="3" name="Subtitle 2"/>
          <p:cNvSpPr>
            <a:spLocks noGrp="1"/>
          </p:cNvSpPr>
          <p:nvPr>
            <p:ph type="subTitle" idx="1"/>
          </p:nvPr>
        </p:nvSpPr>
        <p:spPr>
          <a:xfrm>
            <a:off x="3846513" y="3494679"/>
            <a:ext cx="6211887" cy="1126283"/>
          </a:xfrm>
        </p:spPr>
        <p:txBody>
          <a:bodyPr>
            <a:normAutofit/>
          </a:bodyPr>
          <a:lstStyle/>
          <a:p>
            <a:r>
              <a:rPr lang="en-US" sz="3600" b="1" dirty="0" smtClean="0"/>
              <a:t>Options for investing. </a:t>
            </a:r>
            <a:endParaRPr lang="en-US" sz="3600" b="1" dirty="0"/>
          </a:p>
        </p:txBody>
      </p:sp>
    </p:spTree>
    <p:extLst>
      <p:ext uri="{BB962C8B-B14F-4D97-AF65-F5344CB8AC3E}">
        <p14:creationId xmlns:p14="http://schemas.microsoft.com/office/powerpoint/2010/main" val="2315573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5763"/>
            <a:ext cx="9144000" cy="896937"/>
          </a:xfrm>
        </p:spPr>
        <p:txBody>
          <a:bodyPr>
            <a:normAutofit fontScale="90000"/>
          </a:bodyPr>
          <a:lstStyle/>
          <a:p>
            <a:r>
              <a:rPr lang="en-US" dirty="0" smtClean="0"/>
              <a:t>Mutual Funds and ETF Funds</a:t>
            </a:r>
            <a:endParaRPr lang="en-US" dirty="0"/>
          </a:p>
        </p:txBody>
      </p:sp>
      <p:sp>
        <p:nvSpPr>
          <p:cNvPr id="3" name="Subtitle 2"/>
          <p:cNvSpPr>
            <a:spLocks noGrp="1"/>
          </p:cNvSpPr>
          <p:nvPr>
            <p:ph type="subTitle" idx="1"/>
          </p:nvPr>
        </p:nvSpPr>
        <p:spPr>
          <a:xfrm>
            <a:off x="1524000" y="1371600"/>
            <a:ext cx="9144000" cy="4686300"/>
          </a:xfrm>
        </p:spPr>
        <p:txBody>
          <a:bodyPr>
            <a:normAutofit/>
          </a:bodyPr>
          <a:lstStyle/>
          <a:p>
            <a:r>
              <a:rPr lang="en-US" sz="2400" dirty="0" smtClean="0"/>
              <a:t>Come in many forms. </a:t>
            </a:r>
          </a:p>
          <a:p>
            <a:r>
              <a:rPr lang="en-US" sz="2400" dirty="0" smtClean="0"/>
              <a:t>Actively Managed Funds-You pay the manager to try to get decent returns. There is a higher cost. </a:t>
            </a:r>
          </a:p>
          <a:p>
            <a:r>
              <a:rPr lang="en-US" sz="2400" dirty="0" smtClean="0"/>
              <a:t>Index Funds-Designed to mimic entire index, such as S&amp;P 500 index. Have lower costs and are designed to give </a:t>
            </a:r>
            <a:r>
              <a:rPr lang="en-US" sz="2400" smtClean="0"/>
              <a:t>investors the </a:t>
            </a:r>
            <a:r>
              <a:rPr lang="en-US" sz="2400" dirty="0" smtClean="0"/>
              <a:t>same return as the market performance. </a:t>
            </a:r>
          </a:p>
          <a:p>
            <a:r>
              <a:rPr lang="en-US" sz="2400" dirty="0" smtClean="0"/>
              <a:t>Passively managed funds-similar to index funds. Lower fees because there is less movement within funds</a:t>
            </a:r>
          </a:p>
          <a:p>
            <a:r>
              <a:rPr lang="en-US" sz="2400" dirty="0" smtClean="0"/>
              <a:t>Asset Allocation Funds-Designed with a target retirement date. Actively managed to blend stocks and bonds appropriate for your age and estimated retirement age.  </a:t>
            </a:r>
            <a:endParaRPr lang="en-US" sz="2400" dirty="0"/>
          </a:p>
        </p:txBody>
      </p:sp>
    </p:spTree>
    <p:extLst>
      <p:ext uri="{BB962C8B-B14F-4D97-AF65-F5344CB8AC3E}">
        <p14:creationId xmlns:p14="http://schemas.microsoft.com/office/powerpoint/2010/main" val="67530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1713" y="190501"/>
            <a:ext cx="8915399" cy="1790700"/>
          </a:xfrm>
        </p:spPr>
        <p:txBody>
          <a:bodyPr/>
          <a:lstStyle/>
          <a:p>
            <a:r>
              <a:rPr lang="en-US" dirty="0" smtClean="0"/>
              <a:t>Available Companies and Purchasing Options</a:t>
            </a:r>
            <a:endParaRPr lang="en-US" dirty="0"/>
          </a:p>
        </p:txBody>
      </p:sp>
      <p:sp>
        <p:nvSpPr>
          <p:cNvPr id="3" name="Subtitle 2"/>
          <p:cNvSpPr>
            <a:spLocks noGrp="1"/>
          </p:cNvSpPr>
          <p:nvPr>
            <p:ph type="subTitle" idx="1"/>
          </p:nvPr>
        </p:nvSpPr>
        <p:spPr>
          <a:xfrm>
            <a:off x="1739900" y="1981201"/>
            <a:ext cx="8928100" cy="4648199"/>
          </a:xfrm>
        </p:spPr>
        <p:txBody>
          <a:bodyPr>
            <a:noAutofit/>
          </a:bodyPr>
          <a:lstStyle/>
          <a:p>
            <a:r>
              <a:rPr lang="en-US" sz="2800" dirty="0" smtClean="0"/>
              <a:t>There are many companies with whom you can invest. Some are cheaper than others, but provide passively managed funds. They may have minimum investment amounts. Examples include Vanguard, Fidelity, and Dimensional. Google search Vanguard Total Market Index Fund and 500 Index Funds by Vanguard, Fidelity, and Schwab. </a:t>
            </a:r>
          </a:p>
          <a:p>
            <a:r>
              <a:rPr lang="en-US" sz="2800" dirty="0" smtClean="0"/>
              <a:t>Sometimes you are limited by companies with which your employer works for 401(k) and 403(b) accounts. </a:t>
            </a:r>
            <a:endParaRPr lang="en-US" sz="2800" dirty="0"/>
          </a:p>
        </p:txBody>
      </p:sp>
    </p:spTree>
    <p:extLst>
      <p:ext uri="{BB962C8B-B14F-4D97-AF65-F5344CB8AC3E}">
        <p14:creationId xmlns:p14="http://schemas.microsoft.com/office/powerpoint/2010/main" val="624724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36637"/>
          </a:xfrm>
        </p:spPr>
        <p:txBody>
          <a:bodyPr/>
          <a:lstStyle/>
          <a:p>
            <a:pPr algn="ctr"/>
            <a:r>
              <a:rPr lang="en-US" dirty="0" smtClean="0"/>
              <a:t>Bonds </a:t>
            </a:r>
            <a:endParaRPr lang="en-US" dirty="0"/>
          </a:p>
        </p:txBody>
      </p:sp>
      <p:sp>
        <p:nvSpPr>
          <p:cNvPr id="3" name="Subtitle 2"/>
          <p:cNvSpPr>
            <a:spLocks noGrp="1"/>
          </p:cNvSpPr>
          <p:nvPr>
            <p:ph type="subTitle" idx="1"/>
          </p:nvPr>
        </p:nvSpPr>
        <p:spPr>
          <a:xfrm>
            <a:off x="1524000" y="2159000"/>
            <a:ext cx="9144000" cy="3098800"/>
          </a:xfrm>
        </p:spPr>
        <p:txBody>
          <a:bodyPr>
            <a:normAutofit/>
          </a:bodyPr>
          <a:lstStyle/>
          <a:p>
            <a:r>
              <a:rPr lang="en-US" sz="3600" dirty="0" smtClean="0"/>
              <a:t>Can purchase individual bonds such as treasury bonds. </a:t>
            </a:r>
          </a:p>
          <a:p>
            <a:r>
              <a:rPr lang="en-US" sz="3600" dirty="0" smtClean="0"/>
              <a:t>Can purchase bond funds. Google search Vanguard bond funds. </a:t>
            </a:r>
            <a:endParaRPr lang="en-US" sz="3600" dirty="0"/>
          </a:p>
        </p:txBody>
      </p:sp>
    </p:spTree>
    <p:extLst>
      <p:ext uri="{BB962C8B-B14F-4D97-AF65-F5344CB8AC3E}">
        <p14:creationId xmlns:p14="http://schemas.microsoft.com/office/powerpoint/2010/main" val="153006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55737"/>
          </a:xfrm>
        </p:spPr>
        <p:txBody>
          <a:bodyPr>
            <a:normAutofit/>
          </a:bodyPr>
          <a:lstStyle/>
          <a:p>
            <a:r>
              <a:rPr lang="en-US" dirty="0" smtClean="0"/>
              <a:t>Account Considerations  </a:t>
            </a:r>
            <a:endParaRPr lang="en-US" dirty="0"/>
          </a:p>
        </p:txBody>
      </p:sp>
      <p:sp>
        <p:nvSpPr>
          <p:cNvPr id="3" name="Subtitle 2"/>
          <p:cNvSpPr>
            <a:spLocks noGrp="1"/>
          </p:cNvSpPr>
          <p:nvPr>
            <p:ph type="subTitle" idx="1"/>
          </p:nvPr>
        </p:nvSpPr>
        <p:spPr>
          <a:xfrm>
            <a:off x="1524000" y="2743200"/>
            <a:ext cx="9144000" cy="3848100"/>
          </a:xfrm>
        </p:spPr>
        <p:txBody>
          <a:bodyPr>
            <a:normAutofit/>
          </a:bodyPr>
          <a:lstStyle/>
          <a:p>
            <a:r>
              <a:rPr lang="en-US" sz="2600" dirty="0" smtClean="0"/>
              <a:t>Checking</a:t>
            </a:r>
          </a:p>
          <a:p>
            <a:r>
              <a:rPr lang="en-US" sz="2600" dirty="0" smtClean="0"/>
              <a:t>Short term savings</a:t>
            </a:r>
          </a:p>
          <a:p>
            <a:r>
              <a:rPr lang="en-US" sz="2600" dirty="0" smtClean="0"/>
              <a:t>Long term savings where 6-9 months salary is held for emergencies such as losing job or major accident preventing work.</a:t>
            </a:r>
          </a:p>
          <a:p>
            <a:r>
              <a:rPr lang="en-US" sz="2600" dirty="0" smtClean="0"/>
              <a:t>Loans-Google search appropriate mortgage percentage-usually around 30% of gross income. </a:t>
            </a:r>
          </a:p>
          <a:p>
            <a:r>
              <a:rPr lang="en-US" sz="2600" dirty="0" smtClean="0"/>
              <a:t>Retirement Accounts</a:t>
            </a:r>
          </a:p>
          <a:p>
            <a:endParaRPr lang="en-US" dirty="0"/>
          </a:p>
        </p:txBody>
      </p:sp>
    </p:spTree>
    <p:extLst>
      <p:ext uri="{BB962C8B-B14F-4D97-AF65-F5344CB8AC3E}">
        <p14:creationId xmlns:p14="http://schemas.microsoft.com/office/powerpoint/2010/main" val="2354644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8713" y="419101"/>
            <a:ext cx="8915399" cy="1079500"/>
          </a:xfrm>
        </p:spPr>
        <p:txBody>
          <a:bodyPr/>
          <a:lstStyle/>
          <a:p>
            <a:r>
              <a:rPr lang="en-US" dirty="0" smtClean="0"/>
              <a:t>Retirement Accounts</a:t>
            </a:r>
            <a:endParaRPr lang="en-US" dirty="0"/>
          </a:p>
        </p:txBody>
      </p:sp>
      <p:sp>
        <p:nvSpPr>
          <p:cNvPr id="3" name="Subtitle 2"/>
          <p:cNvSpPr>
            <a:spLocks noGrp="1"/>
          </p:cNvSpPr>
          <p:nvPr>
            <p:ph type="subTitle" idx="1"/>
          </p:nvPr>
        </p:nvSpPr>
        <p:spPr>
          <a:xfrm>
            <a:off x="2259013" y="1856379"/>
            <a:ext cx="8915399" cy="4265021"/>
          </a:xfrm>
        </p:spPr>
        <p:txBody>
          <a:bodyPr>
            <a:normAutofit/>
          </a:bodyPr>
          <a:lstStyle/>
          <a:p>
            <a:r>
              <a:rPr lang="en-US" sz="2800" dirty="0" smtClean="0"/>
              <a:t>How much? Depends who you ask. Dave Ramsey in his book The Total Money Makeover, suggests 15% of gross salary while you have a mortgage. William Bernstein, in his book The Investor’s Manifesto, suggests investing as much as you legally can invest. You’ll have to find your own blend depending on your budget and life circumstances. </a:t>
            </a:r>
            <a:endParaRPr lang="en-US" sz="2800" dirty="0"/>
          </a:p>
        </p:txBody>
      </p:sp>
    </p:spTree>
    <p:extLst>
      <p:ext uri="{BB962C8B-B14F-4D97-AF65-F5344CB8AC3E}">
        <p14:creationId xmlns:p14="http://schemas.microsoft.com/office/powerpoint/2010/main" val="2313011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87437"/>
          </a:xfrm>
        </p:spPr>
        <p:txBody>
          <a:bodyPr>
            <a:normAutofit/>
          </a:bodyPr>
          <a:lstStyle/>
          <a:p>
            <a:r>
              <a:rPr lang="en-US" dirty="0" smtClean="0"/>
              <a:t>Pre-Tax vs Post-Tax</a:t>
            </a:r>
            <a:endParaRPr lang="en-US" dirty="0"/>
          </a:p>
        </p:txBody>
      </p:sp>
      <p:sp>
        <p:nvSpPr>
          <p:cNvPr id="3" name="Subtitle 2"/>
          <p:cNvSpPr>
            <a:spLocks noGrp="1"/>
          </p:cNvSpPr>
          <p:nvPr>
            <p:ph type="subTitle" idx="1"/>
          </p:nvPr>
        </p:nvSpPr>
        <p:spPr>
          <a:xfrm>
            <a:off x="1524000" y="2209800"/>
            <a:ext cx="9144000" cy="4140200"/>
          </a:xfrm>
        </p:spPr>
        <p:txBody>
          <a:bodyPr>
            <a:normAutofit/>
          </a:bodyPr>
          <a:lstStyle/>
          <a:p>
            <a:r>
              <a:rPr lang="en-US" sz="2400" dirty="0" smtClean="0"/>
              <a:t>Legally you can invest a certain amount of income using pre-tax dollars and a certain amount using post-tax dollars. </a:t>
            </a:r>
          </a:p>
          <a:p>
            <a:r>
              <a:rPr lang="en-US" sz="2400" dirty="0" smtClean="0"/>
              <a:t>Pre-tax means you invest all the money now before you pay taxes, but must pay taxes on principal, interest, and gains when you take the money out of your investment. The advantage-you use your tax dollars as part of the investment and your taxable income decreases. There is usually a penalty if removed before age 59 and ½. </a:t>
            </a:r>
            <a:endParaRPr lang="en-US" sz="2400" dirty="0"/>
          </a:p>
        </p:txBody>
      </p:sp>
    </p:spTree>
    <p:extLst>
      <p:ext uri="{BB962C8B-B14F-4D97-AF65-F5344CB8AC3E}">
        <p14:creationId xmlns:p14="http://schemas.microsoft.com/office/powerpoint/2010/main" val="364766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850901"/>
            <a:ext cx="5437188" cy="685800"/>
          </a:xfrm>
        </p:spPr>
        <p:txBody>
          <a:bodyPr>
            <a:normAutofit fontScale="90000"/>
          </a:bodyPr>
          <a:lstStyle/>
          <a:p>
            <a:pPr algn="ctr"/>
            <a:r>
              <a:rPr lang="en-US" dirty="0" smtClean="0"/>
              <a:t>Post-Tax </a:t>
            </a:r>
            <a:endParaRPr lang="en-US" dirty="0"/>
          </a:p>
        </p:txBody>
      </p:sp>
      <p:sp>
        <p:nvSpPr>
          <p:cNvPr id="3" name="Subtitle 2"/>
          <p:cNvSpPr>
            <a:spLocks noGrp="1"/>
          </p:cNvSpPr>
          <p:nvPr>
            <p:ph type="subTitle" idx="1"/>
          </p:nvPr>
        </p:nvSpPr>
        <p:spPr>
          <a:xfrm>
            <a:off x="2157413" y="1627779"/>
            <a:ext cx="8915399" cy="4036421"/>
          </a:xfrm>
        </p:spPr>
        <p:txBody>
          <a:bodyPr>
            <a:normAutofit/>
          </a:bodyPr>
          <a:lstStyle/>
          <a:p>
            <a:r>
              <a:rPr lang="en-US" sz="3200" dirty="0" smtClean="0"/>
              <a:t>These investments are done using money out of your post-tax dollars. Your net income is used. There is no tax advantage at investment time. However, in a Roth IRA, when you take the money out at retirement, you do not have to pay taxes on the principal, interest, or </a:t>
            </a:r>
            <a:r>
              <a:rPr lang="en-US" sz="3200" dirty="0" smtClean="0"/>
              <a:t>gains</a:t>
            </a:r>
            <a:r>
              <a:rPr lang="en-US" sz="3200" dirty="0"/>
              <a:t> </a:t>
            </a:r>
            <a:r>
              <a:rPr lang="en-US" sz="3200" dirty="0" smtClean="0"/>
              <a:t>if withdrawals come after age 59 ½. </a:t>
            </a:r>
            <a:endParaRPr lang="en-US" sz="3200" dirty="0"/>
          </a:p>
        </p:txBody>
      </p:sp>
    </p:spTree>
    <p:extLst>
      <p:ext uri="{BB962C8B-B14F-4D97-AF65-F5344CB8AC3E}">
        <p14:creationId xmlns:p14="http://schemas.microsoft.com/office/powerpoint/2010/main" val="257485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482601"/>
            <a:ext cx="8915399" cy="1104900"/>
          </a:xfrm>
        </p:spPr>
        <p:txBody>
          <a:bodyPr/>
          <a:lstStyle/>
          <a:p>
            <a:r>
              <a:rPr lang="en-US" dirty="0" smtClean="0"/>
              <a:t>Pre-Tax Account Types</a:t>
            </a:r>
            <a:endParaRPr lang="en-US" dirty="0"/>
          </a:p>
        </p:txBody>
      </p:sp>
      <p:sp>
        <p:nvSpPr>
          <p:cNvPr id="3" name="Subtitle 2"/>
          <p:cNvSpPr>
            <a:spLocks noGrp="1"/>
          </p:cNvSpPr>
          <p:nvPr>
            <p:ph type="subTitle" idx="1"/>
          </p:nvPr>
        </p:nvSpPr>
        <p:spPr>
          <a:xfrm>
            <a:off x="2589212" y="1742079"/>
            <a:ext cx="8915399" cy="4011021"/>
          </a:xfrm>
        </p:spPr>
        <p:txBody>
          <a:bodyPr>
            <a:normAutofit/>
          </a:bodyPr>
          <a:lstStyle/>
          <a:p>
            <a:r>
              <a:rPr lang="en-US" sz="3200" dirty="0" smtClean="0"/>
              <a:t>401k, 403(b), and traditional IRA. Note legal limits, as they do change. We will research them in Topic 14. </a:t>
            </a:r>
            <a:endParaRPr lang="en-US" sz="3200" dirty="0"/>
          </a:p>
        </p:txBody>
      </p:sp>
    </p:spTree>
    <p:extLst>
      <p:ext uri="{BB962C8B-B14F-4D97-AF65-F5344CB8AC3E}">
        <p14:creationId xmlns:p14="http://schemas.microsoft.com/office/powerpoint/2010/main" val="48090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355601"/>
            <a:ext cx="8915399" cy="1054100"/>
          </a:xfrm>
        </p:spPr>
        <p:txBody>
          <a:bodyPr/>
          <a:lstStyle/>
          <a:p>
            <a:r>
              <a:rPr lang="en-US" dirty="0" smtClean="0"/>
              <a:t>Post-Tax Account Types</a:t>
            </a:r>
            <a:endParaRPr lang="en-US" dirty="0"/>
          </a:p>
        </p:txBody>
      </p:sp>
      <p:sp>
        <p:nvSpPr>
          <p:cNvPr id="3" name="Subtitle 2"/>
          <p:cNvSpPr>
            <a:spLocks noGrp="1"/>
          </p:cNvSpPr>
          <p:nvPr>
            <p:ph type="subTitle" idx="1"/>
          </p:nvPr>
        </p:nvSpPr>
        <p:spPr>
          <a:xfrm>
            <a:off x="2474913" y="1564279"/>
            <a:ext cx="8915399" cy="3515721"/>
          </a:xfrm>
        </p:spPr>
        <p:txBody>
          <a:bodyPr>
            <a:normAutofit/>
          </a:bodyPr>
          <a:lstStyle/>
          <a:p>
            <a:r>
              <a:rPr lang="en-US" sz="3200" dirty="0" smtClean="0"/>
              <a:t>Roth IRA-Note legal limits-we will research the limits in Topic 14. </a:t>
            </a:r>
            <a:endParaRPr lang="en-US" sz="3200" dirty="0"/>
          </a:p>
        </p:txBody>
      </p:sp>
    </p:spTree>
    <p:extLst>
      <p:ext uri="{BB962C8B-B14F-4D97-AF65-F5344CB8AC3E}">
        <p14:creationId xmlns:p14="http://schemas.microsoft.com/office/powerpoint/2010/main" val="3747444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52401"/>
            <a:ext cx="8915399" cy="1663700"/>
          </a:xfrm>
        </p:spPr>
        <p:txBody>
          <a:bodyPr>
            <a:normAutofit fontScale="90000"/>
          </a:bodyPr>
          <a:lstStyle/>
          <a:p>
            <a:r>
              <a:rPr lang="en-US" dirty="0" smtClean="0"/>
              <a:t>Investing Beyond Retirement Accounts </a:t>
            </a:r>
            <a:endParaRPr lang="en-US" dirty="0"/>
          </a:p>
        </p:txBody>
      </p:sp>
      <p:sp>
        <p:nvSpPr>
          <p:cNvPr id="3" name="Subtitle 2"/>
          <p:cNvSpPr>
            <a:spLocks noGrp="1"/>
          </p:cNvSpPr>
          <p:nvPr>
            <p:ph type="subTitle" idx="1"/>
          </p:nvPr>
        </p:nvSpPr>
        <p:spPr>
          <a:xfrm>
            <a:off x="2690813" y="2135779"/>
            <a:ext cx="8915399" cy="1126283"/>
          </a:xfrm>
        </p:spPr>
        <p:txBody>
          <a:bodyPr>
            <a:normAutofit/>
          </a:bodyPr>
          <a:lstStyle/>
          <a:p>
            <a:r>
              <a:rPr lang="en-US" sz="3200" dirty="0" smtClean="0"/>
              <a:t>No tax advantages</a:t>
            </a:r>
            <a:endParaRPr lang="en-US" sz="3200" dirty="0"/>
          </a:p>
        </p:txBody>
      </p:sp>
    </p:spTree>
    <p:extLst>
      <p:ext uri="{BB962C8B-B14F-4D97-AF65-F5344CB8AC3E}">
        <p14:creationId xmlns:p14="http://schemas.microsoft.com/office/powerpoint/2010/main" val="265822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49437"/>
          </a:xfrm>
        </p:spPr>
        <p:txBody>
          <a:bodyPr>
            <a:normAutofit/>
          </a:bodyPr>
          <a:lstStyle/>
          <a:p>
            <a:r>
              <a:rPr lang="en-US" dirty="0" smtClean="0"/>
              <a:t>Investment Products You Can Purchase</a:t>
            </a:r>
            <a:endParaRPr lang="en-US" dirty="0"/>
          </a:p>
        </p:txBody>
      </p:sp>
      <p:sp>
        <p:nvSpPr>
          <p:cNvPr id="3" name="Subtitle 2"/>
          <p:cNvSpPr>
            <a:spLocks noGrp="1"/>
          </p:cNvSpPr>
          <p:nvPr>
            <p:ph type="subTitle" idx="1"/>
          </p:nvPr>
        </p:nvSpPr>
        <p:spPr>
          <a:xfrm>
            <a:off x="1752601" y="3075579"/>
            <a:ext cx="8915399" cy="3223621"/>
          </a:xfrm>
        </p:spPr>
        <p:txBody>
          <a:bodyPr>
            <a:noAutofit/>
          </a:bodyPr>
          <a:lstStyle/>
          <a:p>
            <a:r>
              <a:rPr lang="en-US" sz="3200" dirty="0" smtClean="0"/>
              <a:t>Stocks-buying shares of an individual company. </a:t>
            </a:r>
          </a:p>
          <a:p>
            <a:r>
              <a:rPr lang="en-US" sz="3200" dirty="0" smtClean="0"/>
              <a:t>Bonds-Consider risk vs reward.</a:t>
            </a:r>
          </a:p>
          <a:p>
            <a:r>
              <a:rPr lang="en-US" sz="3200" dirty="0" smtClean="0"/>
              <a:t>Mutual Funds-Minimize risks of individual company volatility while providing decent returns.</a:t>
            </a:r>
            <a:endParaRPr lang="en-US" sz="3200" dirty="0"/>
          </a:p>
        </p:txBody>
      </p:sp>
    </p:spTree>
    <p:extLst>
      <p:ext uri="{BB962C8B-B14F-4D97-AF65-F5344CB8AC3E}">
        <p14:creationId xmlns:p14="http://schemas.microsoft.com/office/powerpoint/2010/main" val="36987176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943774-C9DD-4074-8FD8-FCF57457CC0A}">
  <ds:schemaRefs>
    <ds:schemaRef ds:uri="http://purl.org/dc/terms/"/>
    <ds:schemaRef ds:uri="6030d41e-2c5e-4c17-aa69-3920c9b4b43e"/>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8efa2804-0e60-4ae3-80b9-93bd3095a15a"/>
    <ds:schemaRef ds:uri="http://www.w3.org/XML/1998/namespace"/>
  </ds:schemaRefs>
</ds:datastoreItem>
</file>

<file path=customXml/itemProps2.xml><?xml version="1.0" encoding="utf-8"?>
<ds:datastoreItem xmlns:ds="http://schemas.openxmlformats.org/officeDocument/2006/customXml" ds:itemID="{37255AC4-31CE-4FEA-8384-1B94970359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4DC13E-D5A8-417B-BDD0-B94A263318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66</TotalTime>
  <Words>549</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Money Matters Topic 11</vt:lpstr>
      <vt:lpstr>Account Considerations  </vt:lpstr>
      <vt:lpstr>Retirement Accounts</vt:lpstr>
      <vt:lpstr>Pre-Tax vs Post-Tax</vt:lpstr>
      <vt:lpstr>Post-Tax </vt:lpstr>
      <vt:lpstr>Pre-Tax Account Types</vt:lpstr>
      <vt:lpstr>Post-Tax Account Types</vt:lpstr>
      <vt:lpstr>Investing Beyond Retirement Accounts </vt:lpstr>
      <vt:lpstr>Investment Products You Can Purchase</vt:lpstr>
      <vt:lpstr>Mutual Funds and ETF Funds</vt:lpstr>
      <vt:lpstr>Available Companies and Purchasing Options</vt:lpstr>
      <vt:lpstr>Bonds </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12</dc:title>
  <dc:creator>Randy Teter</dc:creator>
  <cp:lastModifiedBy>Randy Teter</cp:lastModifiedBy>
  <cp:revision>14</cp:revision>
  <dcterms:created xsi:type="dcterms:W3CDTF">2023-02-14T20:44:13Z</dcterms:created>
  <dcterms:modified xsi:type="dcterms:W3CDTF">2025-03-25T19:08:46Z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